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65" r:id="rId5"/>
    <p:sldId id="262" r:id="rId6"/>
    <p:sldId id="263" r:id="rId7"/>
    <p:sldId id="264" r:id="rId8"/>
    <p:sldId id="259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92"/>
    <p:restoredTop sz="90255"/>
  </p:normalViewPr>
  <p:slideViewPr>
    <p:cSldViewPr snapToGrid="0" snapToObjects="1">
      <p:cViewPr>
        <p:scale>
          <a:sx n="88" d="100"/>
          <a:sy n="88" d="100"/>
        </p:scale>
        <p:origin x="1136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970ACB-163A-B84A-8794-A754E4D09B66}" type="datetimeFigureOut">
              <a:rPr lang="en-US" smtClean="0"/>
              <a:t>5/14/18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49F45-AC44-5741-9DBF-CFF9E9247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24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Shield</a:t>
            </a:r>
            <a:r>
              <a:rPr lang="en-US" baseline="0" dirty="0" smtClean="0"/>
              <a:t>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Try catch strategies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Check with </a:t>
            </a:r>
            <a:r>
              <a:rPr lang="en-US" baseline="0" dirty="0" err="1" smtClean="0"/>
              <a:t>boolean</a:t>
            </a:r>
            <a:r>
              <a:rPr lang="en-US" baseline="0" dirty="0" smtClean="0"/>
              <a:t> shield false -&gt; damage / else draw shield Image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C49F45-AC44-5741-9DBF-CFF9E92470F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9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01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368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847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751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226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3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364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268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508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85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4C24D-F5A1-994D-A93A-BE75F49F8558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BE725-A5C0-2E4B-AF90-E3CF0AE8E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24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awin@mail.sfsu.edu" TargetMode="External"/><Relationship Id="rId4" Type="http://schemas.openxmlformats.org/officeDocument/2006/relationships/hyperlink" Target="mailto:scho4@mail.sfsu.edu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29514" y="0"/>
            <a:ext cx="9144000" cy="1013898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Bernard MT Condensed" charset="0"/>
                <a:ea typeface="Bernard MT Condensed" charset="0"/>
                <a:cs typeface="Bernard MT Condensed" charset="0"/>
              </a:rPr>
              <a:t>CSC-413 Tank Game</a:t>
            </a:r>
            <a:r>
              <a:rPr lang="en-US" sz="4800" dirty="0" smtClean="0">
                <a:latin typeface="Bernard MT Condensed" charset="0"/>
                <a:ea typeface="Bernard MT Condensed" charset="0"/>
                <a:cs typeface="Bernard MT Condensed" charset="0"/>
              </a:rPr>
              <a:t> </a:t>
            </a:r>
            <a:r>
              <a:rPr lang="en-US" sz="4800" dirty="0" smtClean="0">
                <a:solidFill>
                  <a:srgbClr val="C00000"/>
                </a:solidFill>
                <a:latin typeface="Bernard MT Condensed" charset="0"/>
                <a:ea typeface="Bernard MT Condensed" charset="0"/>
                <a:cs typeface="Bernard MT Condensed" charset="0"/>
              </a:rPr>
              <a:t>Presentation</a:t>
            </a:r>
            <a:endParaRPr lang="en-US" sz="4800" dirty="0">
              <a:solidFill>
                <a:srgbClr val="C00000"/>
              </a:solidFill>
              <a:latin typeface="Bernard MT Condensed" charset="0"/>
              <a:ea typeface="Bernard MT Condensed" charset="0"/>
              <a:cs typeface="Bernard MT Condensed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0280" y="1013898"/>
            <a:ext cx="4983892" cy="1276499"/>
          </a:xfrm>
        </p:spPr>
        <p:txBody>
          <a:bodyPr>
            <a:noAutofit/>
          </a:bodyPr>
          <a:lstStyle/>
          <a:p>
            <a:r>
              <a:rPr lang="en-US" sz="3200" b="1" i="1" dirty="0" smtClean="0">
                <a:latin typeface="Copperplate Gothic Bold" charset="0"/>
                <a:ea typeface="Copperplate Gothic Bold" charset="0"/>
                <a:cs typeface="Copperplate Gothic Bold" charset="0"/>
              </a:rPr>
              <a:t>Team-16</a:t>
            </a:r>
          </a:p>
          <a:p>
            <a:r>
              <a:rPr lang="en-US" sz="3200" b="1" i="1" dirty="0" smtClean="0">
                <a:solidFill>
                  <a:srgbClr val="7030A0"/>
                </a:solidFill>
                <a:latin typeface="Copperplate Gothic Bold" charset="0"/>
                <a:ea typeface="Copperplate Gothic Bold" charset="0"/>
                <a:cs typeface="Copperplate Gothic Bold" charset="0"/>
              </a:rPr>
              <a:t>Aye  S. Win 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3862172"/>
            <a:ext cx="39294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i="1" dirty="0">
                <a:solidFill>
                  <a:srgbClr val="002060"/>
                </a:solidFill>
                <a:latin typeface="Copperplate Gothic Bold" charset="0"/>
                <a:ea typeface="Copperplate Gothic Bold" charset="0"/>
                <a:cs typeface="Copperplate Gothic Bold" charset="0"/>
              </a:rPr>
              <a:t>Shan Kwan Cho </a:t>
            </a:r>
          </a:p>
        </p:txBody>
      </p:sp>
    </p:spTree>
    <p:extLst>
      <p:ext uri="{BB962C8B-B14F-4D97-AF65-F5344CB8AC3E}">
        <p14:creationId xmlns:p14="http://schemas.microsoft.com/office/powerpoint/2010/main" val="158057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4228" y="249032"/>
            <a:ext cx="4191000" cy="837249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Bernard MT Condensed" charset="0"/>
                <a:ea typeface="Bernard MT Condensed" charset="0"/>
                <a:cs typeface="Bernard MT Condensed" charset="0"/>
              </a:rPr>
              <a:t>Game Rules</a:t>
            </a:r>
            <a:endParaRPr lang="en-US" sz="5400" dirty="0">
              <a:latin typeface="Bernard MT Condensed" charset="0"/>
              <a:ea typeface="Bernard MT Condensed" charset="0"/>
              <a:cs typeface="Bernard MT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0572" y="435429"/>
            <a:ext cx="6048102" cy="6066971"/>
          </a:xfrm>
        </p:spPr>
        <p:txBody>
          <a:bodyPr>
            <a:noAutofit/>
          </a:bodyPr>
          <a:lstStyle/>
          <a:p>
            <a:r>
              <a:rPr lang="en-US" sz="20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Game Description:  One player (</a:t>
            </a:r>
            <a:r>
              <a:rPr lang="en-US" sz="2000" dirty="0" smtClean="0">
                <a:solidFill>
                  <a:srgbClr val="00206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Blue Tank</a:t>
            </a:r>
            <a:r>
              <a:rPr lang="en-US" sz="20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) can control </a:t>
            </a:r>
            <a:r>
              <a:rPr lang="en-US" sz="2000" dirty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 </a:t>
            </a:r>
            <a:r>
              <a:rPr lang="en-US" sz="20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       the keyboard with the keys : 			</a:t>
            </a:r>
          </a:p>
          <a:p>
            <a:r>
              <a:rPr lang="en-US" sz="2000" dirty="0">
                <a:solidFill>
                  <a:srgbClr val="00206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B</a:t>
            </a:r>
            <a:r>
              <a:rPr lang="en-US" sz="2000" dirty="0" smtClean="0">
                <a:solidFill>
                  <a:srgbClr val="00206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ack arrow           = backward movement 	</a:t>
            </a:r>
          </a:p>
          <a:p>
            <a:r>
              <a:rPr lang="en-US" sz="2000" dirty="0">
                <a:solidFill>
                  <a:srgbClr val="00206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F</a:t>
            </a:r>
            <a:r>
              <a:rPr lang="en-US" sz="2000" dirty="0" smtClean="0">
                <a:solidFill>
                  <a:srgbClr val="00206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orward arrow     = Forward movement 		</a:t>
            </a:r>
          </a:p>
          <a:p>
            <a:r>
              <a:rPr lang="en-US" sz="2000" dirty="0">
                <a:solidFill>
                  <a:srgbClr val="00206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U</a:t>
            </a:r>
            <a:r>
              <a:rPr lang="en-US" sz="2000" dirty="0" smtClean="0">
                <a:solidFill>
                  <a:srgbClr val="00206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p arrow              = upward movement 		</a:t>
            </a:r>
          </a:p>
          <a:p>
            <a:r>
              <a:rPr lang="en-US" sz="2000" dirty="0">
                <a:solidFill>
                  <a:srgbClr val="00206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D</a:t>
            </a:r>
            <a:r>
              <a:rPr lang="en-US" sz="2000" dirty="0" smtClean="0">
                <a:solidFill>
                  <a:srgbClr val="00206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own arrow         = downward movement 		      </a:t>
            </a:r>
          </a:p>
          <a:p>
            <a:r>
              <a:rPr lang="en-US" sz="2000" dirty="0">
                <a:solidFill>
                  <a:srgbClr val="00206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S</a:t>
            </a:r>
            <a:r>
              <a:rPr lang="en-US" sz="2000" dirty="0" smtClean="0">
                <a:solidFill>
                  <a:srgbClr val="00206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pace                  = shoot the bullet	</a:t>
            </a:r>
            <a:r>
              <a:rPr lang="en-US" sz="20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		 		  </a:t>
            </a:r>
            <a:endParaRPr lang="en-US" sz="2000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r>
              <a:rPr lang="en-US" sz="20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The opponent (</a:t>
            </a:r>
            <a:r>
              <a:rPr lang="en-US" sz="2000" dirty="0" smtClean="0">
                <a:solidFill>
                  <a:srgbClr val="FF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Red Tank</a:t>
            </a:r>
            <a:r>
              <a:rPr lang="en-US" sz="20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) can control the keyboard with      the keys : 			</a:t>
            </a:r>
          </a:p>
          <a:p>
            <a:r>
              <a:rPr lang="en-US" sz="2000" dirty="0" smtClean="0">
                <a:solidFill>
                  <a:srgbClr val="FF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A           = backward movement 			</a:t>
            </a:r>
          </a:p>
          <a:p>
            <a:r>
              <a:rPr lang="en-US" sz="2000" dirty="0" smtClean="0">
                <a:solidFill>
                  <a:srgbClr val="FF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D           = Forward movement 			</a:t>
            </a:r>
          </a:p>
          <a:p>
            <a:r>
              <a:rPr lang="en-US" sz="2000" dirty="0" smtClean="0">
                <a:solidFill>
                  <a:srgbClr val="FF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W          = upward movement 			</a:t>
            </a:r>
          </a:p>
          <a:p>
            <a:r>
              <a:rPr lang="en-US" sz="2000" dirty="0" smtClean="0">
                <a:solidFill>
                  <a:srgbClr val="FF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S           = downward movement 		 </a:t>
            </a:r>
          </a:p>
          <a:p>
            <a:r>
              <a:rPr lang="en-US" sz="2000" dirty="0" smtClean="0">
                <a:solidFill>
                  <a:srgbClr val="FF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Enter     = shoot the bullet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21266">
            <a:off x="9919124" y="4709097"/>
            <a:ext cx="2273984" cy="227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12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401" y="230287"/>
            <a:ext cx="9550399" cy="57541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51084" y="5984403"/>
            <a:ext cx="5326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6">
                    <a:lumMod val="50000"/>
                  </a:schemeClr>
                </a:solidFill>
                <a:latin typeface="Copperplate Gothic Bold" charset="0"/>
                <a:ea typeface="Copperplate Gothic Bold" charset="0"/>
                <a:cs typeface="Copperplate Gothic Bold" charset="0"/>
              </a:rPr>
              <a:t>Demo  Tank Game </a:t>
            </a:r>
            <a:endParaRPr lang="en-US" sz="3600" dirty="0">
              <a:solidFill>
                <a:schemeClr val="accent6">
                  <a:lumMod val="50000"/>
                </a:schemeClr>
              </a:solidFill>
              <a:latin typeface="Copperplate Gothic Bold" charset="0"/>
              <a:ea typeface="Copperplate Gothic Bold" charset="0"/>
              <a:cs typeface="Copperplate Gothic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952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98" y="0"/>
            <a:ext cx="10605544" cy="599440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089" y="5994401"/>
            <a:ext cx="57150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39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7885" y="304799"/>
            <a:ext cx="10072914" cy="671285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9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Class Descriptions </a:t>
            </a:r>
          </a:p>
          <a:p>
            <a:r>
              <a:rPr lang="en-US" dirty="0" err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GameApplication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    </a:t>
            </a:r>
          </a:p>
          <a:p>
            <a:pPr lvl="1"/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Main method</a:t>
            </a:r>
          </a:p>
          <a:p>
            <a:pPr lvl="1"/>
            <a:r>
              <a:rPr lang="en-US" dirty="0" err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Swing.JFrame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 &amp; draw methods   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r>
              <a:rPr lang="en-US" dirty="0" err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GameWorld</a:t>
            </a:r>
            <a:endParaRPr lang="en-US" dirty="0" smtClean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lvl="1"/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Extends </a:t>
            </a:r>
            <a:r>
              <a:rPr lang="en-US" dirty="0" err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Jpanel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/ interfaces Runnable</a:t>
            </a:r>
          </a:p>
          <a:p>
            <a:pPr lvl="1"/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Use Threads </a:t>
            </a:r>
          </a:p>
          <a:p>
            <a:pPr lvl="1"/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Readable image </a:t>
            </a:r>
            <a:r>
              <a:rPr lang="en-US" dirty="0" err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Image.IO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 from resources by using try-catch</a:t>
            </a:r>
          </a:p>
          <a:p>
            <a:pPr lvl="1"/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Most methods ( draw, paint of width, height wall/</a:t>
            </a:r>
            <a:r>
              <a:rPr lang="en-US" dirty="0" err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wallList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)</a:t>
            </a:r>
          </a:p>
          <a:p>
            <a:r>
              <a:rPr lang="en-US" dirty="0" err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GameEvents</a:t>
            </a:r>
            <a:endParaRPr lang="en-US" dirty="0" smtClean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lvl="1"/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Extend Observer</a:t>
            </a:r>
          </a:p>
          <a:p>
            <a:pPr lvl="1"/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Set/Get value, keys, target, numbers</a:t>
            </a:r>
          </a:p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Tank </a:t>
            </a:r>
          </a:p>
          <a:p>
            <a:pPr lvl="1"/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Properties of tank : </a:t>
            </a:r>
            <a:r>
              <a:rPr lang="en-US" dirty="0" err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Jpanel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, </a:t>
            </a:r>
            <a:r>
              <a:rPr lang="en-US" dirty="0" err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draw,update,stay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, move, fire, damaged</a:t>
            </a:r>
          </a:p>
          <a:p>
            <a:pPr lvl="1"/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Check </a:t>
            </a:r>
            <a:r>
              <a:rPr lang="en-US" dirty="0" err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boolean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 whether shield is false (damage) else draw shield image(protected) </a:t>
            </a:r>
          </a:p>
          <a:p>
            <a:pPr lvl="1"/>
            <a:endParaRPr lang="en-US" dirty="0" smtClean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lvl="1"/>
            <a:endParaRPr lang="en-US" dirty="0" smtClean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6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19000" t="-1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11567885" cy="7184571"/>
          </a:xfrm>
        </p:spPr>
        <p:txBody>
          <a:bodyPr>
            <a:noAutofit/>
          </a:bodyPr>
          <a:lstStyle/>
          <a:p>
            <a:r>
              <a:rPr lang="en-US" dirty="0" err="1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KeyControl</a:t>
            </a:r>
            <a:endParaRPr lang="en-US" dirty="0" smtClean="0">
              <a:solidFill>
                <a:srgbClr val="C000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lvl="1"/>
            <a:r>
              <a:rPr lang="en-US" sz="2800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Extend </a:t>
            </a:r>
            <a:r>
              <a:rPr lang="en-US" sz="2800" dirty="0" err="1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KeyAdpater</a:t>
            </a:r>
            <a:r>
              <a:rPr lang="en-US" sz="2800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/Listener</a:t>
            </a:r>
          </a:p>
          <a:p>
            <a:pPr lvl="1"/>
            <a:r>
              <a:rPr lang="en-US" sz="2800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Use </a:t>
            </a:r>
            <a:r>
              <a:rPr lang="en-US" sz="2800" dirty="0" err="1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keyPressed</a:t>
            </a:r>
            <a:r>
              <a:rPr lang="en-US" sz="2800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/</a:t>
            </a:r>
            <a:r>
              <a:rPr lang="en-US" sz="2800" dirty="0" err="1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keyReleased</a:t>
            </a:r>
            <a:endParaRPr lang="en-US" sz="2800" dirty="0">
              <a:solidFill>
                <a:srgbClr val="C000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r>
              <a:rPr lang="en-US" dirty="0" err="1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MapLoader</a:t>
            </a:r>
            <a:endParaRPr lang="en-US" dirty="0" smtClean="0">
              <a:solidFill>
                <a:srgbClr val="C000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lvl="1"/>
            <a:r>
              <a:rPr lang="en-US" sz="2800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Read method using try-catch strategies</a:t>
            </a:r>
          </a:p>
          <a:p>
            <a:pPr lvl="1"/>
            <a:r>
              <a:rPr lang="en-US" sz="2800" dirty="0" err="1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ArrayList</a:t>
            </a:r>
            <a:r>
              <a:rPr lang="en-US" sz="2800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 to split screen   ( Hard Part)  </a:t>
            </a:r>
          </a:p>
          <a:p>
            <a:r>
              <a:rPr lang="en-US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Moveable </a:t>
            </a:r>
          </a:p>
          <a:p>
            <a:pPr lvl="1"/>
            <a:r>
              <a:rPr lang="en-US" sz="2800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Get/set Speed &amp; direction</a:t>
            </a:r>
          </a:p>
          <a:p>
            <a:r>
              <a:rPr lang="en-US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Unit </a:t>
            </a:r>
            <a:r>
              <a:rPr lang="en-US" dirty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(abstract</a:t>
            </a:r>
            <a:r>
              <a:rPr lang="en-US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)</a:t>
            </a:r>
          </a:p>
          <a:p>
            <a:pPr lvl="1"/>
            <a:r>
              <a:rPr lang="en-US" sz="2800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Boolean check/set damage of </a:t>
            </a:r>
            <a:r>
              <a:rPr lang="en-US" sz="280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players  &gt;</a:t>
            </a:r>
            <a:endParaRPr lang="en-US" sz="2800" dirty="0" smtClean="0">
              <a:solidFill>
                <a:srgbClr val="C000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r>
              <a:rPr lang="en-US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Thing (abstract)</a:t>
            </a:r>
          </a:p>
          <a:p>
            <a:pPr lvl="1"/>
            <a:r>
              <a:rPr lang="en-US" sz="2800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Draw Rectangle get/set of players fit into paint graphic</a:t>
            </a:r>
            <a:endParaRPr lang="en-US" sz="2800" dirty="0">
              <a:solidFill>
                <a:srgbClr val="C000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r>
              <a:rPr lang="en-US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Player </a:t>
            </a:r>
            <a:r>
              <a:rPr lang="en-US" dirty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(abstract</a:t>
            </a:r>
            <a:r>
              <a:rPr lang="en-US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)</a:t>
            </a:r>
          </a:p>
          <a:p>
            <a:pPr lvl="1"/>
            <a:r>
              <a:rPr lang="en-US" sz="2800" dirty="0" smtClean="0">
                <a:solidFill>
                  <a:srgbClr val="C000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Get/set Life and scores </a:t>
            </a:r>
            <a:endParaRPr lang="en-US" sz="2800" dirty="0">
              <a:solidFill>
                <a:srgbClr val="C000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endParaRPr lang="en-US" dirty="0" smtClean="0">
              <a:solidFill>
                <a:srgbClr val="C000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lvl="1"/>
            <a:endParaRPr lang="en-US" sz="2800" dirty="0" smtClean="0">
              <a:solidFill>
                <a:srgbClr val="C000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lvl="1"/>
            <a:endParaRPr lang="en-US" sz="2800" dirty="0">
              <a:solidFill>
                <a:srgbClr val="C000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12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72" y="290285"/>
            <a:ext cx="10958286" cy="5814106"/>
          </a:xfrm>
        </p:spPr>
        <p:txBody>
          <a:bodyPr>
            <a:noAutofit/>
          </a:bodyPr>
          <a:lstStyle/>
          <a:p>
            <a:r>
              <a:rPr lang="en-US" dirty="0" err="1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SoundPlayer</a:t>
            </a:r>
            <a:endParaRPr lang="en-US" dirty="0" smtClean="0">
              <a:solidFill>
                <a:srgbClr val="FFFF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lvl="1"/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Java library : </a:t>
            </a:r>
            <a:r>
              <a:rPr lang="en-US" sz="2800" dirty="0" err="1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sampled_audio_input_stream</a:t>
            </a:r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, </a:t>
            </a:r>
            <a:r>
              <a:rPr lang="en-US" sz="2800" dirty="0" err="1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audio_system</a:t>
            </a:r>
            <a:endParaRPr lang="en-US" sz="2800" dirty="0" smtClean="0">
              <a:solidFill>
                <a:srgbClr val="FFFF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lvl="1"/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Thread with play and pause(stop)</a:t>
            </a:r>
          </a:p>
          <a:p>
            <a:r>
              <a:rPr lang="en-US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Bullet</a:t>
            </a:r>
          </a:p>
          <a:p>
            <a:pPr lvl="1"/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Extends </a:t>
            </a:r>
            <a:r>
              <a:rPr lang="en-US" sz="2800" dirty="0" err="1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MoveableObject</a:t>
            </a:r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 /set SPEED</a:t>
            </a:r>
          </a:p>
          <a:p>
            <a:pPr lvl="1"/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Move along with the </a:t>
            </a:r>
            <a:r>
              <a:rPr lang="en-US" sz="2800" dirty="0" err="1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tank:draw</a:t>
            </a:r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, move, </a:t>
            </a:r>
            <a:r>
              <a:rPr lang="en-US" sz="2800" dirty="0" err="1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getRec</a:t>
            </a:r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*, update post of players</a:t>
            </a:r>
          </a:p>
          <a:p>
            <a:r>
              <a:rPr lang="en-US" dirty="0" err="1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CollisionDetector</a:t>
            </a:r>
            <a:endParaRPr lang="en-US" dirty="0" smtClean="0">
              <a:solidFill>
                <a:srgbClr val="FFFF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lvl="1"/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Caller Target functions to other classes Unit, Thing and Tank</a:t>
            </a:r>
          </a:p>
          <a:p>
            <a:pPr lvl="1"/>
            <a:r>
              <a:rPr lang="en-US" sz="2800" dirty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One mistakes </a:t>
            </a:r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&lt;We use </a:t>
            </a:r>
            <a:r>
              <a:rPr lang="en-US" sz="2800" dirty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iterator loop, got </a:t>
            </a:r>
            <a:r>
              <a:rPr lang="en-US" sz="2800" dirty="0" err="1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ConcurrentModificationException</a:t>
            </a:r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 Error&gt;</a:t>
            </a:r>
          </a:p>
          <a:p>
            <a:r>
              <a:rPr lang="en-US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Explosion</a:t>
            </a:r>
            <a:endParaRPr lang="en-US" dirty="0" smtClean="0">
              <a:solidFill>
                <a:srgbClr val="FFFF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pPr lvl="1"/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extends Thing class/ try-catch strategies </a:t>
            </a:r>
          </a:p>
          <a:p>
            <a:pPr lvl="1"/>
            <a:r>
              <a:rPr lang="en-US" sz="2800" dirty="0" smtClean="0">
                <a:solidFill>
                  <a:srgbClr val="FFFF00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After explosion/ restart (re-draw new rectangle for tank , set time )</a:t>
            </a:r>
          </a:p>
          <a:p>
            <a:endParaRPr lang="en-US" dirty="0" smtClean="0">
              <a:solidFill>
                <a:srgbClr val="FFFF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endParaRPr lang="en-US" dirty="0">
              <a:solidFill>
                <a:srgbClr val="FFFF00"/>
              </a:solidFill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77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0256" y="0"/>
            <a:ext cx="6070600" cy="1093334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Bernard MT Condensed" charset="0"/>
                <a:ea typeface="Bernard MT Condensed" charset="0"/>
                <a:cs typeface="Bernard MT Condensed" charset="0"/>
              </a:rPr>
              <a:t>Contact Information</a:t>
            </a:r>
            <a:endParaRPr lang="en-US" sz="4800" dirty="0">
              <a:latin typeface="Bernard MT Condensed" charset="0"/>
              <a:ea typeface="Bernard MT Condensed" charset="0"/>
              <a:cs typeface="Bernard MT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8515" y="1093334"/>
            <a:ext cx="8810172" cy="1246755"/>
          </a:xfrm>
        </p:spPr>
        <p:txBody>
          <a:bodyPr/>
          <a:lstStyle/>
          <a:p>
            <a:r>
              <a:rPr lang="en-US" sz="3200" dirty="0" smtClean="0">
                <a:latin typeface="Britannic Bold" charset="0"/>
                <a:ea typeface="Britannic Bold" charset="0"/>
                <a:cs typeface="Britannic Bold" charset="0"/>
              </a:rPr>
              <a:t>Aye S. Win   </a:t>
            </a:r>
            <a:r>
              <a:rPr lang="en-US" sz="3200" dirty="0" smtClean="0">
                <a:latin typeface="Big Caslon Medium" charset="0"/>
                <a:ea typeface="Big Caslon Medium" charset="0"/>
                <a:cs typeface="Big Caslon Medium" charset="0"/>
                <a:hlinkClick r:id="rId3"/>
              </a:rPr>
              <a:t>awin@mail.sfsu.edu</a:t>
            </a:r>
            <a:endParaRPr lang="en-US" sz="3200" dirty="0" smtClean="0">
              <a:latin typeface="Big Caslon Medium" charset="0"/>
              <a:ea typeface="Big Caslon Medium" charset="0"/>
              <a:cs typeface="Big Caslon Medium" charset="0"/>
            </a:endParaRPr>
          </a:p>
          <a:p>
            <a:r>
              <a:rPr lang="en-US" sz="3200" dirty="0" smtClean="0">
                <a:latin typeface="Britannic Bold" charset="0"/>
                <a:ea typeface="Britannic Bold" charset="0"/>
                <a:cs typeface="Britannic Bold" charset="0"/>
              </a:rPr>
              <a:t>Shan Kwan Cho   </a:t>
            </a:r>
            <a:r>
              <a:rPr lang="en-US" sz="3200" dirty="0" smtClean="0">
                <a:latin typeface="Big Caslon Medium" charset="0"/>
                <a:ea typeface="Big Caslon Medium" charset="0"/>
                <a:cs typeface="Big Caslon Medium" charset="0"/>
                <a:hlinkClick r:id="rId4"/>
              </a:rPr>
              <a:t>scho4@mail.sfsu.edu</a:t>
            </a:r>
            <a:endParaRPr lang="en-US" sz="3200" dirty="0" smtClean="0">
              <a:latin typeface="Big Caslon Medium" charset="0"/>
              <a:ea typeface="Big Caslon Medium" charset="0"/>
              <a:cs typeface="Big Caslon Medium" charset="0"/>
            </a:endParaRPr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58" y="2633716"/>
            <a:ext cx="4673600" cy="44409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87" y="309502"/>
            <a:ext cx="3497942" cy="232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583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0058" y="3979697"/>
            <a:ext cx="4847771" cy="33771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5311">
            <a:off x="311475" y="4808256"/>
            <a:ext cx="4453810" cy="241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51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1306</TotalTime>
  <Words>271</Words>
  <Application>Microsoft Macintosh PowerPoint</Application>
  <PresentationFormat>Widescreen</PresentationFormat>
  <Paragraphs>67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Abadi MT Condensed Extra Bold</vt:lpstr>
      <vt:lpstr>Bernard MT Condensed</vt:lpstr>
      <vt:lpstr>Big Caslon Medium</vt:lpstr>
      <vt:lpstr>Britannic Bold</vt:lpstr>
      <vt:lpstr>Calibri</vt:lpstr>
      <vt:lpstr>Calibri Light</vt:lpstr>
      <vt:lpstr>Copperplate Gothic Bold</vt:lpstr>
      <vt:lpstr>Arial</vt:lpstr>
      <vt:lpstr>Office Theme</vt:lpstr>
      <vt:lpstr>CSC-413 Tank Game Presentation</vt:lpstr>
      <vt:lpstr>Game Rules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Contact Information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413 Game Presentation</dc:title>
  <dc:creator>Shan Kwan Cho</dc:creator>
  <cp:lastModifiedBy>Shan Kwan Cho</cp:lastModifiedBy>
  <cp:revision>33</cp:revision>
  <dcterms:created xsi:type="dcterms:W3CDTF">2018-05-07T22:23:33Z</dcterms:created>
  <dcterms:modified xsi:type="dcterms:W3CDTF">2018-05-15T02:07:15Z</dcterms:modified>
</cp:coreProperties>
</file>

<file path=docProps/thumbnail.jpeg>
</file>